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ny Hallowell" initials="TH" lastIdx="1" clrIdx="0">
    <p:extLst>
      <p:ext uri="{19B8F6BF-5375-455C-9EA6-DF929625EA0E}">
        <p15:presenceInfo xmlns:p15="http://schemas.microsoft.com/office/powerpoint/2012/main" userId="c4ba570ec37ceed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47" d="100"/>
          <a:sy n="47" d="100"/>
        </p:scale>
        <p:origin x="77" y="90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h Chan" userId="a5868827a1cffc28" providerId="LiveId" clId="{F3183B97-32E0-41B4-9FED-7E84F427E3B0}"/>
    <pc:docChg chg="custSel addSld modSld">
      <pc:chgData name="Josh Chan" userId="a5868827a1cffc28" providerId="LiveId" clId="{F3183B97-32E0-41B4-9FED-7E84F427E3B0}" dt="2018-03-29T04:07:56.106" v="303" actId="20577"/>
      <pc:docMkLst>
        <pc:docMk/>
      </pc:docMkLst>
      <pc:sldChg chg="addSp delSp modSp add mod setBg">
        <pc:chgData name="Josh Chan" userId="a5868827a1cffc28" providerId="LiveId" clId="{F3183B97-32E0-41B4-9FED-7E84F427E3B0}" dt="2018-03-29T04:06:56.035" v="59" actId="26606"/>
        <pc:sldMkLst>
          <pc:docMk/>
          <pc:sldMk cId="553657628" sldId="269"/>
        </pc:sldMkLst>
        <pc:spChg chg="mod ord">
          <ac:chgData name="Josh Chan" userId="a5868827a1cffc28" providerId="LiveId" clId="{F3183B97-32E0-41B4-9FED-7E84F427E3B0}" dt="2018-03-29T04:06:56.035" v="59" actId="26606"/>
          <ac:spMkLst>
            <pc:docMk/>
            <pc:sldMk cId="553657628" sldId="269"/>
            <ac:spMk id="2" creationId="{3E8FCFAC-CEAD-4215-92FF-A85019276064}"/>
          </ac:spMkLst>
        </pc:spChg>
        <pc:spChg chg="del">
          <ac:chgData name="Josh Chan" userId="a5868827a1cffc28" providerId="LiveId" clId="{F3183B97-32E0-41B4-9FED-7E84F427E3B0}" dt="2018-03-29T04:06:48.406" v="57" actId="931"/>
          <ac:spMkLst>
            <pc:docMk/>
            <pc:sldMk cId="553657628" sldId="269"/>
            <ac:spMk id="3" creationId="{50F5B045-686E-4E05-9B71-A8653A3D9F11}"/>
          </ac:spMkLst>
        </pc:spChg>
        <pc:spChg chg="add">
          <ac:chgData name="Josh Chan" userId="a5868827a1cffc28" providerId="LiveId" clId="{F3183B97-32E0-41B4-9FED-7E84F427E3B0}" dt="2018-03-29T04:06:56.035" v="59" actId="26606"/>
          <ac:spMkLst>
            <pc:docMk/>
            <pc:sldMk cId="553657628" sldId="269"/>
            <ac:spMk id="10" creationId="{D89D3ABB-9C0B-4B01-B153-DB3DE3C8EABA}"/>
          </ac:spMkLst>
        </pc:spChg>
        <pc:picChg chg="add mod">
          <ac:chgData name="Josh Chan" userId="a5868827a1cffc28" providerId="LiveId" clId="{F3183B97-32E0-41B4-9FED-7E84F427E3B0}" dt="2018-03-29T04:06:56.035" v="59" actId="26606"/>
          <ac:picMkLst>
            <pc:docMk/>
            <pc:sldMk cId="553657628" sldId="269"/>
            <ac:picMk id="5" creationId="{42A7D713-F220-46E1-9C05-280F98C81925}"/>
          </ac:picMkLst>
        </pc:picChg>
      </pc:sldChg>
      <pc:sldChg chg="modSp add">
        <pc:chgData name="Josh Chan" userId="a5868827a1cffc28" providerId="LiveId" clId="{F3183B97-32E0-41B4-9FED-7E84F427E3B0}" dt="2018-03-29T04:07:56.106" v="303" actId="20577"/>
        <pc:sldMkLst>
          <pc:docMk/>
          <pc:sldMk cId="1930850109" sldId="270"/>
        </pc:sldMkLst>
        <pc:spChg chg="mod">
          <ac:chgData name="Josh Chan" userId="a5868827a1cffc28" providerId="LiveId" clId="{F3183B97-32E0-41B4-9FED-7E84F427E3B0}" dt="2018-03-29T04:07:09.599" v="88" actId="20577"/>
          <ac:spMkLst>
            <pc:docMk/>
            <pc:sldMk cId="1930850109" sldId="270"/>
            <ac:spMk id="2" creationId="{0173B3E2-CCCC-4B69-9F04-03F11D0E9E1A}"/>
          </ac:spMkLst>
        </pc:spChg>
        <pc:spChg chg="mod">
          <ac:chgData name="Josh Chan" userId="a5868827a1cffc28" providerId="LiveId" clId="{F3183B97-32E0-41B4-9FED-7E84F427E3B0}" dt="2018-03-29T04:07:56.106" v="303" actId="20577"/>
          <ac:spMkLst>
            <pc:docMk/>
            <pc:sldMk cId="1930850109" sldId="270"/>
            <ac:spMk id="3" creationId="{D4998AD9-E457-414E-9E1D-38A8F15C245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3/16/2019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3/16/2019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3/16/2019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3/16/2019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3/16/2019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3/16/2019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3/16/2019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3/16/2019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3/16/2019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3/16/2019</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3/16/2019</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3/16/2019</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creation.com/m/marine-fossils-on-mount-everest"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answersingenesis.org/" TargetMode="External"/><Relationship Id="rId2" Type="http://schemas.openxmlformats.org/officeDocument/2006/relationships/hyperlink" Target="https://creation.com/" TargetMode="External"/><Relationship Id="rId1" Type="http://schemas.openxmlformats.org/officeDocument/2006/relationships/slideLayout" Target="../slideLayouts/slideLayout2.xml"/><Relationship Id="rId6" Type="http://schemas.openxmlformats.org/officeDocument/2006/relationships/hyperlink" Target="https://answersingenesis.org/kids/" TargetMode="External"/><Relationship Id="rId5" Type="http://schemas.openxmlformats.org/officeDocument/2006/relationships/hyperlink" Target="http://www.ldolphin.org/cisflood.html" TargetMode="External"/><Relationship Id="rId4" Type="http://schemas.openxmlformats.org/officeDocument/2006/relationships/hyperlink" Target="https://creationministries.org/frequently-asked-questions-about-creatio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creationministries.org/frequently-asked-questions-about-creatio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creationministries.org/frequently-asked-questions-about-creatio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KcC0BHd9jI"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1DC84-9113-4556-9F15-B4AFF57FFC62}"/>
              </a:ext>
            </a:extLst>
          </p:cNvPr>
          <p:cNvSpPr>
            <a:spLocks noGrp="1"/>
          </p:cNvSpPr>
          <p:nvPr>
            <p:ph type="ctrTitle"/>
          </p:nvPr>
        </p:nvSpPr>
        <p:spPr/>
        <p:txBody>
          <a:bodyPr/>
          <a:lstStyle/>
          <a:p>
            <a:r>
              <a:rPr lang="en-AU" dirty="0"/>
              <a:t>Creation vs evolution part 1</a:t>
            </a:r>
          </a:p>
        </p:txBody>
      </p:sp>
      <p:sp>
        <p:nvSpPr>
          <p:cNvPr id="3" name="Subtitle 2">
            <a:extLst>
              <a:ext uri="{FF2B5EF4-FFF2-40B4-BE49-F238E27FC236}">
                <a16:creationId xmlns:a16="http://schemas.microsoft.com/office/drawing/2014/main" id="{2435D951-52ED-4F4C-8A03-21D6AB413E53}"/>
              </a:ext>
            </a:extLst>
          </p:cNvPr>
          <p:cNvSpPr>
            <a:spLocks noGrp="1"/>
          </p:cNvSpPr>
          <p:nvPr>
            <p:ph type="subTitle" idx="1"/>
          </p:nvPr>
        </p:nvSpPr>
        <p:spPr>
          <a:xfrm>
            <a:off x="2569687" y="4414861"/>
            <a:ext cx="7148053" cy="1239894"/>
          </a:xfrm>
        </p:spPr>
        <p:txBody>
          <a:bodyPr>
            <a:normAutofit fontScale="55000" lnSpcReduction="20000"/>
          </a:bodyPr>
          <a:lstStyle/>
          <a:p>
            <a:r>
              <a:rPr lang="en-AU" sz="3600" b="1" dirty="0"/>
              <a:t>Essentials Doctrine</a:t>
            </a:r>
          </a:p>
          <a:p>
            <a:endParaRPr lang="en-AU" dirty="0"/>
          </a:p>
          <a:p>
            <a:pPr marL="228600" lvl="1" algn="l">
              <a:lnSpc>
                <a:spcPct val="110000"/>
              </a:lnSpc>
            </a:pPr>
            <a:r>
              <a:rPr lang="en-AU" sz="3200" b="1" dirty="0">
                <a:solidFill>
                  <a:schemeClr val="bg1"/>
                </a:solidFill>
              </a:rPr>
              <a:t>Ref:  John 1:1-3 (amp) – “All things were made through Him”</a:t>
            </a:r>
          </a:p>
        </p:txBody>
      </p:sp>
    </p:spTree>
    <p:extLst>
      <p:ext uri="{BB962C8B-B14F-4D97-AF65-F5344CB8AC3E}">
        <p14:creationId xmlns:p14="http://schemas.microsoft.com/office/powerpoint/2010/main" val="2398780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9" name="Content Placeholder 8" descr="A person in a canyon&#10;&#10;Description generated with very high confidence">
            <a:extLst>
              <a:ext uri="{FF2B5EF4-FFF2-40B4-BE49-F238E27FC236}">
                <a16:creationId xmlns:a16="http://schemas.microsoft.com/office/drawing/2014/main" id="{EA1A5619-F4C0-42DC-B91E-1129BBF7EA95}"/>
              </a:ext>
            </a:extLst>
          </p:cNvPr>
          <p:cNvPicPr>
            <a:picLocks noGrp="1" noChangeAspect="1"/>
          </p:cNvPicPr>
          <p:nvPr>
            <p:ph idx="1"/>
          </p:nvPr>
        </p:nvPicPr>
        <p:blipFill rotWithShape="1">
          <a:blip r:embed="rId2"/>
          <a:srcRect l="2684" t="9091" r="10446" b="-1"/>
          <a:stretch/>
        </p:blipFill>
        <p:spPr>
          <a:xfrm>
            <a:off x="20" y="10"/>
            <a:ext cx="12191980" cy="6857990"/>
          </a:xfrm>
          <a:prstGeom prst="rect">
            <a:avLst/>
          </a:prstGeom>
        </p:spPr>
      </p:pic>
      <p:sp>
        <p:nvSpPr>
          <p:cNvPr id="15" name="Flowchart: Document 14">
            <a:extLst>
              <a:ext uri="{FF2B5EF4-FFF2-40B4-BE49-F238E27FC236}">
                <a16:creationId xmlns:a16="http://schemas.microsoft.com/office/drawing/2014/main" id="{0AD84CCE-B61B-45FD-8942-77C91305228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919" y="810447"/>
            <a:ext cx="2615184" cy="2615184"/>
          </a:xfrm>
          <a:prstGeom prst="flowChartDocument">
            <a:avLst/>
          </a:prstGeom>
          <a:noFill/>
          <a:ln w="317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52A220-96C3-45E0-898B-91BCBE63688F}"/>
              </a:ext>
            </a:extLst>
          </p:cNvPr>
          <p:cNvSpPr>
            <a:spLocks noGrp="1"/>
          </p:cNvSpPr>
          <p:nvPr>
            <p:ph type="title"/>
          </p:nvPr>
        </p:nvSpPr>
        <p:spPr>
          <a:xfrm>
            <a:off x="834511" y="975039"/>
            <a:ext cx="2286000" cy="2286000"/>
          </a:xfrm>
          <a:prstGeom prst="flowChartDocument">
            <a:avLst/>
          </a:prstGeom>
          <a:solidFill>
            <a:srgbClr val="000000">
              <a:alpha val="75000"/>
            </a:srgbClr>
          </a:solidFill>
          <a:ln>
            <a:noFill/>
          </a:ln>
        </p:spPr>
        <p:txBody>
          <a:bodyPr vert="horz" lIns="182880" tIns="182880" rIns="182880" bIns="182880" rtlCol="0" anchor="ctr">
            <a:normAutofit/>
          </a:bodyPr>
          <a:lstStyle/>
          <a:p>
            <a:r>
              <a:rPr lang="en-US" sz="1400" kern="1200" cap="all" spc="200" baseline="0" dirty="0">
                <a:solidFill>
                  <a:srgbClr val="FFFFFF"/>
                </a:solidFill>
                <a:latin typeface="+mj-lt"/>
                <a:ea typeface="+mj-ea"/>
                <a:cs typeface="+mj-cs"/>
              </a:rPr>
              <a:t>10. Spontaneous sorting of layers</a:t>
            </a:r>
          </a:p>
        </p:txBody>
      </p:sp>
    </p:spTree>
    <p:extLst>
      <p:ext uri="{BB962C8B-B14F-4D97-AF65-F5344CB8AC3E}">
        <p14:creationId xmlns:p14="http://schemas.microsoft.com/office/powerpoint/2010/main" val="18612323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4E539-6E22-47F0-A6AF-59837F441033}"/>
              </a:ext>
            </a:extLst>
          </p:cNvPr>
          <p:cNvSpPr>
            <a:spLocks noGrp="1"/>
          </p:cNvSpPr>
          <p:nvPr>
            <p:ph type="title"/>
          </p:nvPr>
        </p:nvSpPr>
        <p:spPr/>
        <p:txBody>
          <a:bodyPr/>
          <a:lstStyle/>
          <a:p>
            <a:r>
              <a:rPr lang="en-AU" dirty="0"/>
              <a:t>11. Spontaneous sorting of layers</a:t>
            </a:r>
          </a:p>
        </p:txBody>
      </p:sp>
      <p:sp>
        <p:nvSpPr>
          <p:cNvPr id="3" name="Content Placeholder 2">
            <a:extLst>
              <a:ext uri="{FF2B5EF4-FFF2-40B4-BE49-F238E27FC236}">
                <a16:creationId xmlns:a16="http://schemas.microsoft.com/office/drawing/2014/main" id="{054B9341-6BE0-4777-ADCB-BF28FC6DD33A}"/>
              </a:ext>
            </a:extLst>
          </p:cNvPr>
          <p:cNvSpPr>
            <a:spLocks noGrp="1"/>
          </p:cNvSpPr>
          <p:nvPr>
            <p:ph idx="1"/>
          </p:nvPr>
        </p:nvSpPr>
        <p:spPr/>
        <p:txBody>
          <a:bodyPr/>
          <a:lstStyle/>
          <a:p>
            <a:r>
              <a:rPr lang="en-AU" dirty="0"/>
              <a:t>Sediments settle in clearly defined layers when in water</a:t>
            </a:r>
          </a:p>
          <a:p>
            <a:r>
              <a:rPr lang="en-AU" dirty="0"/>
              <a:t>Outside of this environment, layers should not form uniformly, yet we see ‘pancake’ layered strata that extends over great distances (thousands of square miles)</a:t>
            </a:r>
          </a:p>
          <a:p>
            <a:r>
              <a:rPr lang="en-AU" dirty="0"/>
              <a:t>Evolutionists believe that they would take millions of years, but there is no evidence of erosion and because of the extensive size of the layers. Layers that go that broad must have settled at the same time.</a:t>
            </a:r>
          </a:p>
        </p:txBody>
      </p:sp>
    </p:spTree>
    <p:extLst>
      <p:ext uri="{BB962C8B-B14F-4D97-AF65-F5344CB8AC3E}">
        <p14:creationId xmlns:p14="http://schemas.microsoft.com/office/powerpoint/2010/main" val="36125384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5" name="Content Placeholder 4" descr="A group of people on a beach&#10;&#10;Description generated with very high confidence">
            <a:extLst>
              <a:ext uri="{FF2B5EF4-FFF2-40B4-BE49-F238E27FC236}">
                <a16:creationId xmlns:a16="http://schemas.microsoft.com/office/drawing/2014/main" id="{A1448BD0-66CA-4E17-9732-FA36DD1AAB3F}"/>
              </a:ext>
            </a:extLst>
          </p:cNvPr>
          <p:cNvPicPr>
            <a:picLocks noGrp="1" noChangeAspect="1"/>
          </p:cNvPicPr>
          <p:nvPr>
            <p:ph idx="1"/>
          </p:nvPr>
        </p:nvPicPr>
        <p:blipFill rotWithShape="1">
          <a:blip r:embed="rId2"/>
          <a:srcRect l="100" r="-1" b="10447"/>
          <a:stretch/>
        </p:blipFill>
        <p:spPr>
          <a:xfrm>
            <a:off x="20" y="10"/>
            <a:ext cx="12191980" cy="6857990"/>
          </a:xfrm>
          <a:prstGeom prst="rect">
            <a:avLst/>
          </a:prstGeom>
        </p:spPr>
      </p:pic>
      <p:sp>
        <p:nvSpPr>
          <p:cNvPr id="10" name="Flowchart: Document 9">
            <a:extLst>
              <a:ext uri="{FF2B5EF4-FFF2-40B4-BE49-F238E27FC236}">
                <a16:creationId xmlns:a16="http://schemas.microsoft.com/office/drawing/2014/main" id="{0AD84CCE-B61B-45FD-8942-77C91305228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919" y="810447"/>
            <a:ext cx="2615184" cy="2615184"/>
          </a:xfrm>
          <a:prstGeom prst="flowChartDocument">
            <a:avLst/>
          </a:prstGeom>
          <a:noFill/>
          <a:ln w="317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35969D-8199-4646-B70E-545FC65696FB}"/>
              </a:ext>
            </a:extLst>
          </p:cNvPr>
          <p:cNvSpPr>
            <a:spLocks noGrp="1"/>
          </p:cNvSpPr>
          <p:nvPr>
            <p:ph type="title"/>
          </p:nvPr>
        </p:nvSpPr>
        <p:spPr>
          <a:xfrm>
            <a:off x="834511" y="975039"/>
            <a:ext cx="2286000" cy="2286000"/>
          </a:xfrm>
          <a:prstGeom prst="flowChartDocument">
            <a:avLst/>
          </a:prstGeom>
          <a:solidFill>
            <a:srgbClr val="000000">
              <a:alpha val="75000"/>
            </a:srgbClr>
          </a:solidFill>
          <a:ln>
            <a:noFill/>
          </a:ln>
        </p:spPr>
        <p:txBody>
          <a:bodyPr vert="horz" lIns="182880" tIns="182880" rIns="182880" bIns="182880" rtlCol="0" anchor="ctr">
            <a:normAutofit/>
          </a:bodyPr>
          <a:lstStyle/>
          <a:p>
            <a:r>
              <a:rPr lang="en-US" sz="2000" kern="1200" cap="all" spc="200" baseline="0" dirty="0">
                <a:solidFill>
                  <a:srgbClr val="FFFFFF"/>
                </a:solidFill>
                <a:latin typeface="+mj-lt"/>
                <a:ea typeface="+mj-ea"/>
                <a:cs typeface="+mj-cs"/>
              </a:rPr>
              <a:t>12. Whale fossils</a:t>
            </a:r>
          </a:p>
        </p:txBody>
      </p:sp>
    </p:spTree>
    <p:extLst>
      <p:ext uri="{BB962C8B-B14F-4D97-AF65-F5344CB8AC3E}">
        <p14:creationId xmlns:p14="http://schemas.microsoft.com/office/powerpoint/2010/main" val="11849683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9BC5F-ECF0-4A3B-A453-C227B05C5344}"/>
              </a:ext>
            </a:extLst>
          </p:cNvPr>
          <p:cNvSpPr>
            <a:spLocks noGrp="1"/>
          </p:cNvSpPr>
          <p:nvPr>
            <p:ph type="title"/>
          </p:nvPr>
        </p:nvSpPr>
        <p:spPr/>
        <p:txBody>
          <a:bodyPr/>
          <a:lstStyle/>
          <a:p>
            <a:r>
              <a:rPr lang="en-AU" dirty="0"/>
              <a:t>13. Whale fossils</a:t>
            </a:r>
          </a:p>
        </p:txBody>
      </p:sp>
      <p:sp>
        <p:nvSpPr>
          <p:cNvPr id="3" name="Content Placeholder 2">
            <a:extLst>
              <a:ext uri="{FF2B5EF4-FFF2-40B4-BE49-F238E27FC236}">
                <a16:creationId xmlns:a16="http://schemas.microsoft.com/office/drawing/2014/main" id="{EB05774F-3CD4-4D4F-B6F8-3A44D259C337}"/>
              </a:ext>
            </a:extLst>
          </p:cNvPr>
          <p:cNvSpPr>
            <a:spLocks noGrp="1"/>
          </p:cNvSpPr>
          <p:nvPr>
            <p:ph idx="1"/>
          </p:nvPr>
        </p:nvSpPr>
        <p:spPr/>
        <p:txBody>
          <a:bodyPr/>
          <a:lstStyle/>
          <a:p>
            <a:r>
              <a:rPr lang="en-AU" dirty="0"/>
              <a:t>Whale fossils were found next to the Pan-American Highway in Chile, in the desert</a:t>
            </a:r>
          </a:p>
          <a:p>
            <a:r>
              <a:rPr lang="en-AU" dirty="0"/>
              <a:t>A mass grave with many whales and dolphins in the same area, different species</a:t>
            </a:r>
          </a:p>
          <a:p>
            <a:r>
              <a:rPr lang="en-AU" dirty="0"/>
              <a:t>Scientists claim that it is the cause of toxic algae (with nothing to support this claim)</a:t>
            </a:r>
          </a:p>
        </p:txBody>
      </p:sp>
    </p:spTree>
    <p:extLst>
      <p:ext uri="{BB962C8B-B14F-4D97-AF65-F5344CB8AC3E}">
        <p14:creationId xmlns:p14="http://schemas.microsoft.com/office/powerpoint/2010/main" val="6784539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89D3ABB-9C0B-4B01-B153-DB3DE3C8EAB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573B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pic>
        <p:nvPicPr>
          <p:cNvPr id="5" name="Content Placeholder 4" descr="A close up of a rock&#10;&#10;Description generated with very high confidence">
            <a:extLst>
              <a:ext uri="{FF2B5EF4-FFF2-40B4-BE49-F238E27FC236}">
                <a16:creationId xmlns:a16="http://schemas.microsoft.com/office/drawing/2014/main" id="{42A7D713-F220-46E1-9C05-280F98C81925}"/>
              </a:ext>
            </a:extLst>
          </p:cNvPr>
          <p:cNvPicPr>
            <a:picLocks noGrp="1" noChangeAspect="1"/>
          </p:cNvPicPr>
          <p:nvPr>
            <p:ph idx="1"/>
          </p:nvPr>
        </p:nvPicPr>
        <p:blipFill rotWithShape="1">
          <a:blip r:embed="rId2"/>
          <a:srcRect t="7866" r="-1" b="-1"/>
          <a:stretch/>
        </p:blipFill>
        <p:spPr>
          <a:xfrm>
            <a:off x="4654296" y="10"/>
            <a:ext cx="7537703" cy="6857990"/>
          </a:xfrm>
          <a:prstGeom prst="rect">
            <a:avLst/>
          </a:prstGeom>
        </p:spPr>
      </p:pic>
      <p:sp>
        <p:nvSpPr>
          <p:cNvPr id="2" name="Title 1">
            <a:extLst>
              <a:ext uri="{FF2B5EF4-FFF2-40B4-BE49-F238E27FC236}">
                <a16:creationId xmlns:a16="http://schemas.microsoft.com/office/drawing/2014/main" id="{3E8FCFAC-CEAD-4215-92FF-A85019276064}"/>
              </a:ext>
            </a:extLst>
          </p:cNvPr>
          <p:cNvSpPr>
            <a:spLocks noGrp="1"/>
          </p:cNvSpPr>
          <p:nvPr>
            <p:ph type="title"/>
          </p:nvPr>
        </p:nvSpPr>
        <p:spPr>
          <a:xfrm>
            <a:off x="804672" y="816429"/>
            <a:ext cx="3044950" cy="4604657"/>
          </a:xfrm>
          <a:noFill/>
          <a:ln>
            <a:noFill/>
          </a:ln>
        </p:spPr>
        <p:txBody>
          <a:bodyPr vert="horz" lIns="274320" tIns="182880" rIns="274320" bIns="182880" rtlCol="0" anchor="ctr" anchorCtr="1">
            <a:normAutofit/>
          </a:bodyPr>
          <a:lstStyle/>
          <a:p>
            <a:pPr algn="l"/>
            <a:r>
              <a:rPr lang="en-US" dirty="0">
                <a:solidFill>
                  <a:srgbClr val="FFFFFF"/>
                </a:solidFill>
              </a:rPr>
              <a:t>14. Marine fossils in mountains</a:t>
            </a:r>
          </a:p>
        </p:txBody>
      </p:sp>
    </p:spTree>
    <p:extLst>
      <p:ext uri="{BB962C8B-B14F-4D97-AF65-F5344CB8AC3E}">
        <p14:creationId xmlns:p14="http://schemas.microsoft.com/office/powerpoint/2010/main" val="5536576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3B3E2-CCCC-4B69-9F04-03F11D0E9E1A}"/>
              </a:ext>
            </a:extLst>
          </p:cNvPr>
          <p:cNvSpPr>
            <a:spLocks noGrp="1"/>
          </p:cNvSpPr>
          <p:nvPr>
            <p:ph type="title"/>
          </p:nvPr>
        </p:nvSpPr>
        <p:spPr/>
        <p:txBody>
          <a:bodyPr/>
          <a:lstStyle/>
          <a:p>
            <a:r>
              <a:rPr lang="en-AU" dirty="0"/>
              <a:t>15. Marine fossils in mountains</a:t>
            </a:r>
          </a:p>
        </p:txBody>
      </p:sp>
      <p:sp>
        <p:nvSpPr>
          <p:cNvPr id="3" name="Content Placeholder 2">
            <a:extLst>
              <a:ext uri="{FF2B5EF4-FFF2-40B4-BE49-F238E27FC236}">
                <a16:creationId xmlns:a16="http://schemas.microsoft.com/office/drawing/2014/main" id="{D4998AD9-E457-414E-9E1D-38A8F15C2455}"/>
              </a:ext>
            </a:extLst>
          </p:cNvPr>
          <p:cNvSpPr>
            <a:spLocks noGrp="1"/>
          </p:cNvSpPr>
          <p:nvPr>
            <p:ph idx="1"/>
          </p:nvPr>
        </p:nvSpPr>
        <p:spPr/>
        <p:txBody>
          <a:bodyPr/>
          <a:lstStyle/>
          <a:p>
            <a:r>
              <a:rPr lang="en-AU" dirty="0"/>
              <a:t>Mountains around the world contain sea shells and marine fossils</a:t>
            </a:r>
          </a:p>
          <a:p>
            <a:r>
              <a:rPr lang="en-AU" dirty="0"/>
              <a:t>Mountains include the Sierras, the Swiss Alps, the Himalayas, and more</a:t>
            </a:r>
          </a:p>
          <a:p>
            <a:endParaRPr lang="en-AU" dirty="0"/>
          </a:p>
          <a:p>
            <a:pPr marL="0" indent="0">
              <a:buNone/>
            </a:pPr>
            <a:r>
              <a:rPr lang="en-AU" b="1" dirty="0"/>
              <a:t>Video # 2: </a:t>
            </a:r>
            <a:r>
              <a:rPr lang="en-AU" dirty="0"/>
              <a:t>- </a:t>
            </a:r>
          </a:p>
          <a:p>
            <a:pPr marL="0" indent="0">
              <a:buNone/>
            </a:pPr>
            <a:r>
              <a:rPr lang="en-AU" dirty="0">
                <a:hlinkClick r:id="rId2"/>
              </a:rPr>
              <a:t>https://creation.com/m/marine-fossils-on-mount-everest</a:t>
            </a:r>
            <a:endParaRPr lang="en-AU" dirty="0"/>
          </a:p>
          <a:p>
            <a:pPr marL="0" indent="0">
              <a:buNone/>
            </a:pPr>
            <a:endParaRPr lang="en-AU" dirty="0"/>
          </a:p>
          <a:p>
            <a:r>
              <a:rPr lang="en-AU" dirty="0"/>
              <a:t>Global flood would explain how they got there </a:t>
            </a:r>
            <a:r>
              <a:rPr lang="en-AU" b="1" u="sng" dirty="0"/>
              <a:t>(Read Ps 104:6-9 (amp))</a:t>
            </a:r>
          </a:p>
          <a:p>
            <a:pPr marL="0" indent="0">
              <a:buNone/>
            </a:pPr>
            <a:endParaRPr lang="en-AU" dirty="0"/>
          </a:p>
          <a:p>
            <a:pPr marL="0" indent="0">
              <a:buNone/>
            </a:pPr>
            <a:endParaRPr lang="en-AU" dirty="0"/>
          </a:p>
          <a:p>
            <a:pPr marL="0" indent="0">
              <a:buNone/>
            </a:pPr>
            <a:endParaRPr lang="en-AU" dirty="0"/>
          </a:p>
          <a:p>
            <a:endParaRPr lang="en-AU" dirty="0"/>
          </a:p>
        </p:txBody>
      </p:sp>
    </p:spTree>
    <p:extLst>
      <p:ext uri="{BB962C8B-B14F-4D97-AF65-F5344CB8AC3E}">
        <p14:creationId xmlns:p14="http://schemas.microsoft.com/office/powerpoint/2010/main" val="19308501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3B3E2-CCCC-4B69-9F04-03F11D0E9E1A}"/>
              </a:ext>
            </a:extLst>
          </p:cNvPr>
          <p:cNvSpPr>
            <a:spLocks noGrp="1"/>
          </p:cNvSpPr>
          <p:nvPr>
            <p:ph type="title"/>
          </p:nvPr>
        </p:nvSpPr>
        <p:spPr/>
        <p:txBody>
          <a:bodyPr/>
          <a:lstStyle/>
          <a:p>
            <a:r>
              <a:rPr lang="en-AU" dirty="0"/>
              <a:t>16. online References</a:t>
            </a:r>
          </a:p>
        </p:txBody>
      </p:sp>
      <p:sp>
        <p:nvSpPr>
          <p:cNvPr id="3" name="Content Placeholder 2">
            <a:extLst>
              <a:ext uri="{FF2B5EF4-FFF2-40B4-BE49-F238E27FC236}">
                <a16:creationId xmlns:a16="http://schemas.microsoft.com/office/drawing/2014/main" id="{D4998AD9-E457-414E-9E1D-38A8F15C2455}"/>
              </a:ext>
            </a:extLst>
          </p:cNvPr>
          <p:cNvSpPr>
            <a:spLocks noGrp="1"/>
          </p:cNvSpPr>
          <p:nvPr>
            <p:ph idx="1"/>
          </p:nvPr>
        </p:nvSpPr>
        <p:spPr>
          <a:xfrm>
            <a:off x="2231136" y="2700187"/>
            <a:ext cx="7729728" cy="3651627"/>
          </a:xfrm>
        </p:spPr>
        <p:txBody>
          <a:bodyPr>
            <a:normAutofit/>
          </a:bodyPr>
          <a:lstStyle/>
          <a:p>
            <a:pPr marL="0" indent="0" algn="ctr">
              <a:buNone/>
            </a:pPr>
            <a:r>
              <a:rPr lang="en-AU" b="1" dirty="0">
                <a:hlinkClick r:id="rId2">
                  <a:extLst>
                    <a:ext uri="{A12FA001-AC4F-418D-AE19-62706E023703}">
                      <ahyp:hlinkClr xmlns:ahyp="http://schemas.microsoft.com/office/drawing/2018/hyperlinkcolor" val="tx"/>
                    </a:ext>
                  </a:extLst>
                </a:hlinkClick>
              </a:rPr>
              <a:t>CREATION</a:t>
            </a:r>
          </a:p>
          <a:p>
            <a:pPr marL="0" indent="0">
              <a:buNone/>
            </a:pPr>
            <a:r>
              <a:rPr lang="en-AU" dirty="0">
                <a:hlinkClick r:id="rId2"/>
              </a:rPr>
              <a:t>https://creation.com</a:t>
            </a:r>
            <a:endParaRPr lang="en-AU" dirty="0"/>
          </a:p>
          <a:p>
            <a:pPr marL="0" indent="0">
              <a:buNone/>
            </a:pPr>
            <a:r>
              <a:rPr lang="en-AU" dirty="0">
                <a:hlinkClick r:id="rId3"/>
              </a:rPr>
              <a:t>https://answersingenesis.org</a:t>
            </a:r>
            <a:endParaRPr lang="en-AU" dirty="0"/>
          </a:p>
          <a:p>
            <a:pPr marL="0" indent="0">
              <a:buNone/>
            </a:pPr>
            <a:r>
              <a:rPr lang="en-AU" dirty="0">
                <a:hlinkClick r:id="rId4"/>
              </a:rPr>
              <a:t>https://creationministries.org/frequently-asked-questions-about-creation/</a:t>
            </a:r>
            <a:endParaRPr lang="en-AU" dirty="0"/>
          </a:p>
          <a:p>
            <a:pPr marL="0" indent="0" algn="ctr">
              <a:buNone/>
            </a:pPr>
            <a:r>
              <a:rPr lang="en-AU" b="1" dirty="0"/>
              <a:t>FACTS ON NOAH'S ARK </a:t>
            </a:r>
          </a:p>
          <a:p>
            <a:r>
              <a:rPr lang="en-AU" u="sng" dirty="0">
                <a:hlinkClick r:id="rId5"/>
              </a:rPr>
              <a:t>http://www.ldolphin.org/cisflood.html</a:t>
            </a:r>
            <a:endParaRPr lang="en-AU" dirty="0"/>
          </a:p>
          <a:p>
            <a:pPr marL="0" indent="0" algn="ctr">
              <a:buNone/>
            </a:pPr>
            <a:r>
              <a:rPr lang="en-AU" b="1" dirty="0"/>
              <a:t>RESOURCES FOR KIDS</a:t>
            </a:r>
          </a:p>
          <a:p>
            <a:r>
              <a:rPr lang="en-AU" dirty="0">
                <a:hlinkClick r:id="rId6"/>
              </a:rPr>
              <a:t>https://answersingenesis.org/kids/</a:t>
            </a:r>
            <a:endParaRPr lang="en-AU" dirty="0"/>
          </a:p>
          <a:p>
            <a:endParaRPr lang="en-AU" dirty="0"/>
          </a:p>
          <a:p>
            <a:endParaRPr lang="en-AU" dirty="0"/>
          </a:p>
          <a:p>
            <a:pPr marL="0" indent="0">
              <a:buNone/>
            </a:pPr>
            <a:endParaRPr lang="en-AU" b="1" dirty="0"/>
          </a:p>
          <a:p>
            <a:pPr marL="0" indent="0">
              <a:buNone/>
            </a:pPr>
            <a:endParaRPr lang="en-AU" dirty="0"/>
          </a:p>
          <a:p>
            <a:pPr marL="0" indent="0">
              <a:buNone/>
            </a:pPr>
            <a:endParaRPr lang="en-AU" dirty="0"/>
          </a:p>
          <a:p>
            <a:pPr marL="0" indent="0">
              <a:buNone/>
            </a:pPr>
            <a:endParaRPr lang="en-AU" dirty="0"/>
          </a:p>
          <a:p>
            <a:pPr marL="0" indent="0">
              <a:buNone/>
            </a:pPr>
            <a:endParaRPr lang="en-AU" dirty="0"/>
          </a:p>
          <a:p>
            <a:pPr marL="0" indent="0">
              <a:buNone/>
            </a:pPr>
            <a:endParaRPr lang="en-AU" dirty="0"/>
          </a:p>
          <a:p>
            <a:pPr marL="0" indent="0">
              <a:buNone/>
            </a:pPr>
            <a:endParaRPr lang="en-AU" dirty="0"/>
          </a:p>
          <a:p>
            <a:pPr marL="0" indent="0">
              <a:buNone/>
            </a:pPr>
            <a:endParaRPr lang="en-AU" dirty="0"/>
          </a:p>
          <a:p>
            <a:pPr marL="0" indent="0">
              <a:buNone/>
            </a:pPr>
            <a:endParaRPr lang="en-AU" dirty="0"/>
          </a:p>
          <a:p>
            <a:pPr marL="0" indent="0">
              <a:buNone/>
            </a:pPr>
            <a:endParaRPr lang="en-AU" dirty="0"/>
          </a:p>
          <a:p>
            <a:pPr marL="0" indent="0">
              <a:buNone/>
            </a:pPr>
            <a:endParaRPr lang="en-AU" dirty="0"/>
          </a:p>
        </p:txBody>
      </p:sp>
    </p:spTree>
    <p:extLst>
      <p:ext uri="{BB962C8B-B14F-4D97-AF65-F5344CB8AC3E}">
        <p14:creationId xmlns:p14="http://schemas.microsoft.com/office/powerpoint/2010/main" val="2586302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68B32-5E99-4443-A2B3-0E3BD619BA21}"/>
              </a:ext>
            </a:extLst>
          </p:cNvPr>
          <p:cNvSpPr>
            <a:spLocks noGrp="1"/>
          </p:cNvSpPr>
          <p:nvPr>
            <p:ph type="title"/>
          </p:nvPr>
        </p:nvSpPr>
        <p:spPr/>
        <p:txBody>
          <a:bodyPr/>
          <a:lstStyle/>
          <a:p>
            <a:r>
              <a:rPr lang="en-AU" dirty="0"/>
              <a:t>2. Creation vs evolution</a:t>
            </a:r>
          </a:p>
        </p:txBody>
      </p:sp>
      <p:sp>
        <p:nvSpPr>
          <p:cNvPr id="3" name="Content Placeholder 2">
            <a:extLst>
              <a:ext uri="{FF2B5EF4-FFF2-40B4-BE49-F238E27FC236}">
                <a16:creationId xmlns:a16="http://schemas.microsoft.com/office/drawing/2014/main" id="{7B9AC2FC-D476-4C2F-B9D1-FF0E1453CF33}"/>
              </a:ext>
            </a:extLst>
          </p:cNvPr>
          <p:cNvSpPr>
            <a:spLocks noGrp="1"/>
          </p:cNvSpPr>
          <p:nvPr>
            <p:ph idx="1"/>
          </p:nvPr>
        </p:nvSpPr>
        <p:spPr>
          <a:xfrm>
            <a:off x="2231136" y="2638044"/>
            <a:ext cx="7729728" cy="3860410"/>
          </a:xfrm>
        </p:spPr>
        <p:txBody>
          <a:bodyPr/>
          <a:lstStyle/>
          <a:p>
            <a:r>
              <a:rPr lang="en-AU" dirty="0"/>
              <a:t>God created the laws of physics, biology, chemistry, etc. so it makes sense that science agrees with the bible.</a:t>
            </a:r>
          </a:p>
          <a:p>
            <a:r>
              <a:rPr lang="en-AU" dirty="0"/>
              <a:t>Science has yet to catch up to God and science shows evidence of God and creation</a:t>
            </a:r>
          </a:p>
          <a:p>
            <a:r>
              <a:rPr lang="en-AU" dirty="0"/>
              <a:t>Why does creation or evolution matter?</a:t>
            </a:r>
          </a:p>
          <a:p>
            <a:pPr lvl="1"/>
            <a:r>
              <a:rPr lang="en-AU" dirty="0"/>
              <a:t>If creation is true, then we have purpose and a reason for being</a:t>
            </a:r>
          </a:p>
          <a:p>
            <a:pPr lvl="1"/>
            <a:r>
              <a:rPr lang="en-AU" dirty="0"/>
              <a:t>If evolution is true, then we are just another step in the process, random, and valueless</a:t>
            </a:r>
          </a:p>
          <a:p>
            <a:pPr marL="228600" lvl="1" indent="0">
              <a:buNone/>
            </a:pPr>
            <a:r>
              <a:rPr lang="en-AU" sz="2000" b="1" dirty="0">
                <a:solidFill>
                  <a:schemeClr val="tx1"/>
                </a:solidFill>
              </a:rPr>
              <a:t>Ref: - </a:t>
            </a:r>
            <a:r>
              <a:rPr lang="en-AU" sz="2000" b="1" dirty="0" err="1">
                <a:solidFill>
                  <a:schemeClr val="tx1"/>
                </a:solidFill>
              </a:rPr>
              <a:t>Isaaiah</a:t>
            </a:r>
            <a:r>
              <a:rPr lang="en-AU" sz="2000" b="1" dirty="0">
                <a:solidFill>
                  <a:schemeClr val="tx1"/>
                </a:solidFill>
              </a:rPr>
              <a:t> 40:22 (amp) “sits above the circle of the earth”</a:t>
            </a:r>
          </a:p>
          <a:p>
            <a:pPr marL="228600" lvl="1" indent="0">
              <a:buNone/>
            </a:pPr>
            <a:r>
              <a:rPr lang="en-AU" sz="2000" b="1" dirty="0">
                <a:solidFill>
                  <a:schemeClr val="tx1"/>
                </a:solidFill>
              </a:rPr>
              <a:t>Ref: - </a:t>
            </a:r>
            <a:r>
              <a:rPr lang="en-AU" sz="2000" b="1" dirty="0" err="1">
                <a:solidFill>
                  <a:schemeClr val="tx1"/>
                </a:solidFill>
              </a:rPr>
              <a:t>Hebs</a:t>
            </a:r>
            <a:r>
              <a:rPr lang="en-AU" sz="2000" b="1" dirty="0">
                <a:solidFill>
                  <a:schemeClr val="tx1"/>
                </a:solidFill>
              </a:rPr>
              <a:t> 1:1-3 (amp) – “upholding &amp; maintaining”</a:t>
            </a:r>
          </a:p>
          <a:p>
            <a:pPr lvl="1"/>
            <a:endParaRPr lang="en-AU" dirty="0"/>
          </a:p>
        </p:txBody>
      </p:sp>
    </p:spTree>
    <p:extLst>
      <p:ext uri="{BB962C8B-B14F-4D97-AF65-F5344CB8AC3E}">
        <p14:creationId xmlns:p14="http://schemas.microsoft.com/office/powerpoint/2010/main" val="2695834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06C18-2EE2-4CC4-81B0-32DAD7AAD157}"/>
              </a:ext>
            </a:extLst>
          </p:cNvPr>
          <p:cNvSpPr>
            <a:spLocks noGrp="1"/>
          </p:cNvSpPr>
          <p:nvPr>
            <p:ph type="title"/>
          </p:nvPr>
        </p:nvSpPr>
        <p:spPr/>
        <p:txBody>
          <a:bodyPr/>
          <a:lstStyle/>
          <a:p>
            <a:r>
              <a:rPr lang="en-AU" dirty="0"/>
              <a:t>3. Evolution</a:t>
            </a:r>
          </a:p>
        </p:txBody>
      </p:sp>
      <p:sp>
        <p:nvSpPr>
          <p:cNvPr id="3" name="Content Placeholder 2">
            <a:extLst>
              <a:ext uri="{FF2B5EF4-FFF2-40B4-BE49-F238E27FC236}">
                <a16:creationId xmlns:a16="http://schemas.microsoft.com/office/drawing/2014/main" id="{A1969D1F-E6E8-4A5C-B997-7BB8A4DF3105}"/>
              </a:ext>
            </a:extLst>
          </p:cNvPr>
          <p:cNvSpPr>
            <a:spLocks noGrp="1"/>
          </p:cNvSpPr>
          <p:nvPr>
            <p:ph idx="1"/>
          </p:nvPr>
        </p:nvSpPr>
        <p:spPr>
          <a:xfrm>
            <a:off x="2231136" y="2638044"/>
            <a:ext cx="7729728" cy="3101983"/>
          </a:xfrm>
        </p:spPr>
        <p:txBody>
          <a:bodyPr>
            <a:normAutofit fontScale="92500" lnSpcReduction="10000"/>
          </a:bodyPr>
          <a:lstStyle/>
          <a:p>
            <a:r>
              <a:rPr lang="en-AU" dirty="0"/>
              <a:t>Evolution is a theory (or religion)</a:t>
            </a:r>
          </a:p>
          <a:p>
            <a:r>
              <a:rPr lang="en-AU" dirty="0"/>
              <a:t>It begins with the big bang (a giant vacuum when two particles collided, causing a release of energy that created all of the universe)</a:t>
            </a:r>
          </a:p>
          <a:p>
            <a:r>
              <a:rPr lang="en-AU" dirty="0"/>
              <a:t>Over billions of years, through many more random collisions of particles in randomly the right conditions and environments, life was formed</a:t>
            </a:r>
          </a:p>
          <a:p>
            <a:r>
              <a:rPr lang="en-AU" dirty="0"/>
              <a:t>Over billions more years, a single cell then become complex organisms, eventually creating us, human beings</a:t>
            </a:r>
          </a:p>
          <a:p>
            <a:pPr marL="0" indent="0">
              <a:buNone/>
            </a:pPr>
            <a:r>
              <a:rPr lang="en-AU" i="1" dirty="0">
                <a:solidFill>
                  <a:srgbClr val="FF0000"/>
                </a:solidFill>
              </a:rPr>
              <a:t>Question # 1: - As long as I believe in the bible, why should I care about the creation-evolution issue? </a:t>
            </a:r>
          </a:p>
          <a:p>
            <a:pPr marL="0" indent="0">
              <a:buNone/>
            </a:pPr>
            <a:r>
              <a:rPr lang="en-AU" u="sng" dirty="0">
                <a:hlinkClick r:id="rId2"/>
              </a:rPr>
              <a:t>https://creationministries.org/frequently-asked-questions-about-creation/#</a:t>
            </a:r>
            <a:endParaRPr lang="en-AU" dirty="0"/>
          </a:p>
          <a:p>
            <a:endParaRPr lang="en-AU" dirty="0"/>
          </a:p>
          <a:p>
            <a:pPr marL="0" indent="0">
              <a:buNone/>
            </a:pPr>
            <a:endParaRPr lang="en-AU" dirty="0"/>
          </a:p>
        </p:txBody>
      </p:sp>
    </p:spTree>
    <p:extLst>
      <p:ext uri="{BB962C8B-B14F-4D97-AF65-F5344CB8AC3E}">
        <p14:creationId xmlns:p14="http://schemas.microsoft.com/office/powerpoint/2010/main" val="1902452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145E7-75EB-45B2-B1DD-C521D53645B0}"/>
              </a:ext>
            </a:extLst>
          </p:cNvPr>
          <p:cNvSpPr>
            <a:spLocks noGrp="1"/>
          </p:cNvSpPr>
          <p:nvPr>
            <p:ph type="title"/>
          </p:nvPr>
        </p:nvSpPr>
        <p:spPr/>
        <p:txBody>
          <a:bodyPr/>
          <a:lstStyle/>
          <a:p>
            <a:r>
              <a:rPr lang="en-AU" dirty="0"/>
              <a:t>4. Creation</a:t>
            </a:r>
          </a:p>
        </p:txBody>
      </p:sp>
      <p:sp>
        <p:nvSpPr>
          <p:cNvPr id="3" name="Content Placeholder 2">
            <a:extLst>
              <a:ext uri="{FF2B5EF4-FFF2-40B4-BE49-F238E27FC236}">
                <a16:creationId xmlns:a16="http://schemas.microsoft.com/office/drawing/2014/main" id="{A9771468-1D59-4A73-A6C1-4B38AA22B646}"/>
              </a:ext>
            </a:extLst>
          </p:cNvPr>
          <p:cNvSpPr>
            <a:spLocks noGrp="1"/>
          </p:cNvSpPr>
          <p:nvPr>
            <p:ph idx="1"/>
          </p:nvPr>
        </p:nvSpPr>
        <p:spPr/>
        <p:txBody>
          <a:bodyPr>
            <a:normAutofit/>
          </a:bodyPr>
          <a:lstStyle/>
          <a:p>
            <a:r>
              <a:rPr lang="en-AU" dirty="0"/>
              <a:t>Creation is a belief</a:t>
            </a:r>
          </a:p>
          <a:p>
            <a:r>
              <a:rPr lang="en-AU" dirty="0"/>
              <a:t>Creation begins with a belief in God and that He created everything</a:t>
            </a:r>
          </a:p>
          <a:p>
            <a:r>
              <a:rPr lang="en-AU" dirty="0"/>
              <a:t>God created the universe, the earth, life on our planet, and human beings, all within 6 days, and on the 7</a:t>
            </a:r>
            <a:r>
              <a:rPr lang="en-AU" baseline="30000" dirty="0"/>
              <a:t>th</a:t>
            </a:r>
            <a:r>
              <a:rPr lang="en-AU" dirty="0"/>
              <a:t> day, He rested.</a:t>
            </a:r>
          </a:p>
          <a:p>
            <a:r>
              <a:rPr lang="en-AU" dirty="0"/>
              <a:t>Creation means that God created man in His own image, unique from every other animal</a:t>
            </a:r>
          </a:p>
          <a:p>
            <a:pPr marL="0" indent="0">
              <a:buNone/>
            </a:pPr>
            <a:r>
              <a:rPr lang="en-AU" sz="2000" b="1" dirty="0">
                <a:solidFill>
                  <a:schemeClr val="tx1"/>
                </a:solidFill>
              </a:rPr>
              <a:t>Ref: - Gen 1:27 </a:t>
            </a:r>
            <a:r>
              <a:rPr lang="en-AU" sz="2000" b="1" i="1" dirty="0">
                <a:solidFill>
                  <a:schemeClr val="tx1"/>
                </a:solidFill>
              </a:rPr>
              <a:t>“So God created man in His own </a:t>
            </a:r>
            <a:r>
              <a:rPr lang="en-AU" sz="2000" b="1" i="1" u="sng" dirty="0">
                <a:solidFill>
                  <a:schemeClr val="tx1"/>
                </a:solidFill>
              </a:rPr>
              <a:t>image</a:t>
            </a:r>
            <a:r>
              <a:rPr lang="en-AU" sz="2000" b="1" i="1" dirty="0">
                <a:solidFill>
                  <a:schemeClr val="tx1"/>
                </a:solidFill>
              </a:rPr>
              <a:t>” (</a:t>
            </a:r>
            <a:r>
              <a:rPr lang="en-AU" sz="2000" b="1" i="1" dirty="0" err="1">
                <a:solidFill>
                  <a:schemeClr val="tx1"/>
                </a:solidFill>
              </a:rPr>
              <a:t>nkjv</a:t>
            </a:r>
            <a:r>
              <a:rPr lang="en-AU" sz="2000" b="1" i="1" dirty="0">
                <a:solidFill>
                  <a:schemeClr val="tx1"/>
                </a:solidFill>
              </a:rPr>
              <a:t>)</a:t>
            </a:r>
          </a:p>
          <a:p>
            <a:pPr marL="0" indent="0">
              <a:buNone/>
            </a:pPr>
            <a:r>
              <a:rPr lang="en-AU" sz="2000" b="1" dirty="0">
                <a:solidFill>
                  <a:schemeClr val="tx1"/>
                </a:solidFill>
              </a:rPr>
              <a:t>Ref: - Mat 19:4-6 (amp) </a:t>
            </a:r>
            <a:r>
              <a:rPr lang="en-AU" sz="2000" b="1" i="1" dirty="0">
                <a:solidFill>
                  <a:schemeClr val="tx1"/>
                </a:solidFill>
              </a:rPr>
              <a:t>“made them male and female”</a:t>
            </a:r>
            <a:endParaRPr lang="en-AU" sz="2000" b="1" dirty="0">
              <a:solidFill>
                <a:schemeClr val="tx1"/>
              </a:solidFill>
            </a:endParaRPr>
          </a:p>
          <a:p>
            <a:pPr marL="0" indent="0">
              <a:buNone/>
            </a:pPr>
            <a:endParaRPr lang="en-AU" sz="2000" b="1" i="1" dirty="0">
              <a:solidFill>
                <a:srgbClr val="FF0000"/>
              </a:solidFill>
            </a:endParaRPr>
          </a:p>
          <a:p>
            <a:endParaRPr lang="en-AU" sz="2000" b="1" dirty="0">
              <a:solidFill>
                <a:srgbClr val="FF0000"/>
              </a:solidFill>
            </a:endParaRPr>
          </a:p>
          <a:p>
            <a:endParaRPr lang="en-AU" dirty="0"/>
          </a:p>
        </p:txBody>
      </p:sp>
    </p:spTree>
    <p:extLst>
      <p:ext uri="{BB962C8B-B14F-4D97-AF65-F5344CB8AC3E}">
        <p14:creationId xmlns:p14="http://schemas.microsoft.com/office/powerpoint/2010/main" val="3765473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CF6E4-B86D-47D0-AFA3-17AB1BEAE4E0}"/>
              </a:ext>
            </a:extLst>
          </p:cNvPr>
          <p:cNvSpPr>
            <a:spLocks noGrp="1"/>
          </p:cNvSpPr>
          <p:nvPr>
            <p:ph type="title"/>
          </p:nvPr>
        </p:nvSpPr>
        <p:spPr/>
        <p:txBody>
          <a:bodyPr/>
          <a:lstStyle/>
          <a:p>
            <a:r>
              <a:rPr lang="en-AU" dirty="0"/>
              <a:t>5. Scientific evidence?</a:t>
            </a:r>
          </a:p>
        </p:txBody>
      </p:sp>
      <p:sp>
        <p:nvSpPr>
          <p:cNvPr id="3" name="Content Placeholder 2">
            <a:extLst>
              <a:ext uri="{FF2B5EF4-FFF2-40B4-BE49-F238E27FC236}">
                <a16:creationId xmlns:a16="http://schemas.microsoft.com/office/drawing/2014/main" id="{A3625396-9E7D-48CF-B446-F521A7BB339A}"/>
              </a:ext>
            </a:extLst>
          </p:cNvPr>
          <p:cNvSpPr>
            <a:spLocks noGrp="1"/>
          </p:cNvSpPr>
          <p:nvPr>
            <p:ph idx="1"/>
          </p:nvPr>
        </p:nvSpPr>
        <p:spPr/>
        <p:txBody>
          <a:bodyPr>
            <a:normAutofit fontScale="92500"/>
          </a:bodyPr>
          <a:lstStyle/>
          <a:p>
            <a:r>
              <a:rPr lang="en-AU" dirty="0"/>
              <a:t>Most discovered fossils are incomplete</a:t>
            </a:r>
          </a:p>
          <a:p>
            <a:r>
              <a:rPr lang="en-AU" dirty="0"/>
              <a:t>Much is assumed in the recreation of fossils and in extrapolating features of fossils</a:t>
            </a:r>
          </a:p>
          <a:p>
            <a:r>
              <a:rPr lang="en-AU" dirty="0"/>
              <a:t>We take the standpoint that the bible is truth. The bible is not a scientific book, but it is scientifically accurate.</a:t>
            </a:r>
          </a:p>
          <a:p>
            <a:r>
              <a:rPr lang="en-AU" dirty="0"/>
              <a:t>Creation was a one time miracle (i.e. we will not find another earth somewhere)</a:t>
            </a:r>
          </a:p>
          <a:p>
            <a:endParaRPr lang="en-AU" dirty="0"/>
          </a:p>
          <a:p>
            <a:pPr marL="0" indent="0">
              <a:buNone/>
            </a:pPr>
            <a:r>
              <a:rPr lang="en-AU" i="1" dirty="0">
                <a:solidFill>
                  <a:srgbClr val="FF0000"/>
                </a:solidFill>
              </a:rPr>
              <a:t>Question # 2: - Why do biblical creationists fight science?</a:t>
            </a:r>
            <a:r>
              <a:rPr lang="en-AU" dirty="0">
                <a:solidFill>
                  <a:srgbClr val="FF0000"/>
                </a:solidFill>
              </a:rPr>
              <a:t> </a:t>
            </a:r>
          </a:p>
          <a:p>
            <a:pPr marL="0" indent="0">
              <a:buNone/>
            </a:pPr>
            <a:r>
              <a:rPr lang="en-AU" u="sng" dirty="0">
                <a:hlinkClick r:id="rId2"/>
              </a:rPr>
              <a:t>https://creationministries.org/frequently-asked-questions-about-creation/#</a:t>
            </a:r>
            <a:endParaRPr lang="en-AU" dirty="0"/>
          </a:p>
          <a:p>
            <a:endParaRPr lang="en-AU" dirty="0"/>
          </a:p>
        </p:txBody>
      </p:sp>
    </p:spTree>
    <p:extLst>
      <p:ext uri="{BB962C8B-B14F-4D97-AF65-F5344CB8AC3E}">
        <p14:creationId xmlns:p14="http://schemas.microsoft.com/office/powerpoint/2010/main" val="4186059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BB625-25C7-43CF-A0C6-F4AC54F606D2}"/>
              </a:ext>
            </a:extLst>
          </p:cNvPr>
          <p:cNvSpPr>
            <a:spLocks noGrp="1"/>
          </p:cNvSpPr>
          <p:nvPr>
            <p:ph type="title"/>
          </p:nvPr>
        </p:nvSpPr>
        <p:spPr>
          <a:xfrm>
            <a:off x="2231136" y="964692"/>
            <a:ext cx="7729728" cy="1188720"/>
          </a:xfrm>
        </p:spPr>
        <p:txBody>
          <a:bodyPr/>
          <a:lstStyle/>
          <a:p>
            <a:r>
              <a:rPr lang="en-AU" dirty="0"/>
              <a:t>6. Noah’s Ark</a:t>
            </a:r>
          </a:p>
        </p:txBody>
      </p:sp>
      <p:sp>
        <p:nvSpPr>
          <p:cNvPr id="3" name="Content Placeholder 2">
            <a:extLst>
              <a:ext uri="{FF2B5EF4-FFF2-40B4-BE49-F238E27FC236}">
                <a16:creationId xmlns:a16="http://schemas.microsoft.com/office/drawing/2014/main" id="{8DA24330-845E-4F38-B8A8-794E4673A346}"/>
              </a:ext>
            </a:extLst>
          </p:cNvPr>
          <p:cNvSpPr>
            <a:spLocks noGrp="1"/>
          </p:cNvSpPr>
          <p:nvPr>
            <p:ph idx="1"/>
          </p:nvPr>
        </p:nvSpPr>
        <p:spPr>
          <a:xfrm>
            <a:off x="2231136" y="2638044"/>
            <a:ext cx="7729728" cy="3567447"/>
          </a:xfrm>
        </p:spPr>
        <p:txBody>
          <a:bodyPr>
            <a:normAutofit/>
          </a:bodyPr>
          <a:lstStyle/>
          <a:p>
            <a:r>
              <a:rPr lang="en-AU" dirty="0"/>
              <a:t>People dispute Noah’s ark because it is a simple and easy story, yet unbelievable in it’s scope</a:t>
            </a:r>
          </a:p>
          <a:p>
            <a:r>
              <a:rPr lang="en-AU" dirty="0"/>
              <a:t>People struggle to accept that something like that could have happened without any evidence</a:t>
            </a:r>
          </a:p>
          <a:p>
            <a:r>
              <a:rPr lang="en-AU" dirty="0"/>
              <a:t>All the answers are actually given to us by the bible, the facts are not assumed</a:t>
            </a:r>
          </a:p>
          <a:p>
            <a:pPr marL="0" indent="0">
              <a:buNone/>
            </a:pPr>
            <a:endParaRPr lang="en-AU" dirty="0"/>
          </a:p>
          <a:p>
            <a:pPr marL="0" indent="0">
              <a:buNone/>
            </a:pPr>
            <a:r>
              <a:rPr lang="en-AU" b="1" dirty="0"/>
              <a:t>Video # 1: - </a:t>
            </a:r>
          </a:p>
          <a:p>
            <a:pPr marL="0" indent="0">
              <a:buNone/>
            </a:pPr>
            <a:r>
              <a:rPr lang="en-AU" dirty="0">
                <a:hlinkClick r:id="rId2"/>
              </a:rPr>
              <a:t>https://www.youtube.com/watch?v=-KcC0BHd9jI</a:t>
            </a:r>
            <a:endParaRPr lang="en-AU" dirty="0"/>
          </a:p>
          <a:p>
            <a:pPr marL="0" indent="0">
              <a:buNone/>
            </a:pPr>
            <a:endParaRPr lang="en-AU" b="1" dirty="0"/>
          </a:p>
          <a:p>
            <a:pPr marL="0" indent="0">
              <a:buNone/>
            </a:pPr>
            <a:endParaRPr lang="en-AU" dirty="0"/>
          </a:p>
          <a:p>
            <a:pPr marL="0" indent="0">
              <a:buNone/>
            </a:pPr>
            <a:endParaRPr lang="en-AU" dirty="0"/>
          </a:p>
        </p:txBody>
      </p:sp>
    </p:spTree>
    <p:extLst>
      <p:ext uri="{BB962C8B-B14F-4D97-AF65-F5344CB8AC3E}">
        <p14:creationId xmlns:p14="http://schemas.microsoft.com/office/powerpoint/2010/main" val="2602362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F128F-46DF-43EA-8E36-EC22A65005BE}"/>
              </a:ext>
            </a:extLst>
          </p:cNvPr>
          <p:cNvSpPr>
            <a:spLocks noGrp="1"/>
          </p:cNvSpPr>
          <p:nvPr>
            <p:ph type="title"/>
          </p:nvPr>
        </p:nvSpPr>
        <p:spPr/>
        <p:txBody>
          <a:bodyPr/>
          <a:lstStyle/>
          <a:p>
            <a:r>
              <a:rPr lang="en-AU" dirty="0"/>
              <a:t>7. </a:t>
            </a:r>
            <a:r>
              <a:rPr lang="en-AU" sz="2400" dirty="0"/>
              <a:t>authenticate from the scriptures</a:t>
            </a:r>
            <a:endParaRPr lang="en-AU" dirty="0"/>
          </a:p>
        </p:txBody>
      </p:sp>
      <p:sp>
        <p:nvSpPr>
          <p:cNvPr id="3" name="Content Placeholder 2">
            <a:extLst>
              <a:ext uri="{FF2B5EF4-FFF2-40B4-BE49-F238E27FC236}">
                <a16:creationId xmlns:a16="http://schemas.microsoft.com/office/drawing/2014/main" id="{3C7F3A14-7D68-427C-AB16-E70A3173DEDE}"/>
              </a:ext>
            </a:extLst>
          </p:cNvPr>
          <p:cNvSpPr>
            <a:spLocks noGrp="1"/>
          </p:cNvSpPr>
          <p:nvPr>
            <p:ph idx="1"/>
          </p:nvPr>
        </p:nvSpPr>
        <p:spPr/>
        <p:txBody>
          <a:bodyPr>
            <a:normAutofit fontScale="92500" lnSpcReduction="20000"/>
          </a:bodyPr>
          <a:lstStyle/>
          <a:p>
            <a:endParaRPr lang="en-AU" dirty="0"/>
          </a:p>
          <a:p>
            <a:r>
              <a:rPr lang="en-AU" sz="2200" b="1" dirty="0"/>
              <a:t>Moses – Ref Gen 6-9;</a:t>
            </a:r>
          </a:p>
          <a:p>
            <a:r>
              <a:rPr lang="en-AU" sz="2200" b="1" dirty="0"/>
              <a:t>Jesus - Ref Matt 24:37, 38</a:t>
            </a:r>
          </a:p>
          <a:p>
            <a:r>
              <a:rPr lang="en-AU" sz="2200" b="1" dirty="0"/>
              <a:t>Noah - Ref </a:t>
            </a:r>
            <a:r>
              <a:rPr lang="en-AU" sz="2200" b="1" dirty="0" err="1"/>
              <a:t>Hebs</a:t>
            </a:r>
            <a:r>
              <a:rPr lang="en-AU" sz="2200" b="1" dirty="0"/>
              <a:t> 11:7</a:t>
            </a:r>
          </a:p>
          <a:p>
            <a:r>
              <a:rPr lang="en-AU" sz="2200" b="1" dirty="0"/>
              <a:t>Peter - Ref I Pet 3 &amp; 2 </a:t>
            </a:r>
          </a:p>
          <a:p>
            <a:r>
              <a:rPr lang="en-AU" sz="2200" b="1" dirty="0"/>
              <a:t>Preacher - Ref 2 Pet 2:5</a:t>
            </a:r>
          </a:p>
          <a:p>
            <a:endParaRPr lang="en-AU" dirty="0"/>
          </a:p>
          <a:p>
            <a:pPr marL="0" indent="0">
              <a:buNone/>
            </a:pPr>
            <a:r>
              <a:rPr lang="en-AU" sz="2400" b="1" dirty="0">
                <a:solidFill>
                  <a:srgbClr val="00B0F0"/>
                </a:solidFill>
              </a:rPr>
              <a:t>Activity # 1 - Kahoot</a:t>
            </a:r>
          </a:p>
        </p:txBody>
      </p:sp>
    </p:spTree>
    <p:extLst>
      <p:ext uri="{BB962C8B-B14F-4D97-AF65-F5344CB8AC3E}">
        <p14:creationId xmlns:p14="http://schemas.microsoft.com/office/powerpoint/2010/main" val="4220372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5" name="Content Placeholder 4" descr="A close up of a rock&#10;&#10;Description generated with very high confidence">
            <a:extLst>
              <a:ext uri="{FF2B5EF4-FFF2-40B4-BE49-F238E27FC236}">
                <a16:creationId xmlns:a16="http://schemas.microsoft.com/office/drawing/2014/main" id="{C60BE7A4-4479-4332-99C7-BFFAF79B0F86}"/>
              </a:ext>
            </a:extLst>
          </p:cNvPr>
          <p:cNvPicPr>
            <a:picLocks noGrp="1" noChangeAspect="1"/>
          </p:cNvPicPr>
          <p:nvPr>
            <p:ph idx="1"/>
          </p:nvPr>
        </p:nvPicPr>
        <p:blipFill rotWithShape="1">
          <a:blip r:embed="rId2"/>
          <a:srcRect l="9091" t="16600" b="15219"/>
          <a:stretch/>
        </p:blipFill>
        <p:spPr>
          <a:xfrm>
            <a:off x="359249" y="10"/>
            <a:ext cx="12191980" cy="6857990"/>
          </a:xfrm>
          <a:prstGeom prst="rect">
            <a:avLst/>
          </a:prstGeom>
        </p:spPr>
      </p:pic>
      <p:sp>
        <p:nvSpPr>
          <p:cNvPr id="10" name="Flowchart: Document 9">
            <a:extLst>
              <a:ext uri="{FF2B5EF4-FFF2-40B4-BE49-F238E27FC236}">
                <a16:creationId xmlns:a16="http://schemas.microsoft.com/office/drawing/2014/main" id="{0AD84CCE-B61B-45FD-8942-77C91305228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919" y="810447"/>
            <a:ext cx="2615184" cy="2615184"/>
          </a:xfrm>
          <a:prstGeom prst="flowChartDocument">
            <a:avLst/>
          </a:prstGeom>
          <a:noFill/>
          <a:ln w="317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4D77A5-D913-4C77-802B-BB0AB133FC84}"/>
              </a:ext>
            </a:extLst>
          </p:cNvPr>
          <p:cNvSpPr>
            <a:spLocks noGrp="1"/>
          </p:cNvSpPr>
          <p:nvPr>
            <p:ph type="title"/>
          </p:nvPr>
        </p:nvSpPr>
        <p:spPr>
          <a:xfrm>
            <a:off x="834511" y="975039"/>
            <a:ext cx="2286000" cy="2286000"/>
          </a:xfrm>
          <a:prstGeom prst="flowChartDocument">
            <a:avLst/>
          </a:prstGeom>
          <a:solidFill>
            <a:srgbClr val="000000">
              <a:alpha val="75000"/>
            </a:srgbClr>
          </a:solidFill>
          <a:ln>
            <a:noFill/>
          </a:ln>
        </p:spPr>
        <p:txBody>
          <a:bodyPr vert="horz" lIns="182880" tIns="182880" rIns="182880" bIns="182880" rtlCol="0" anchor="ctr">
            <a:normAutofit/>
          </a:bodyPr>
          <a:lstStyle/>
          <a:p>
            <a:r>
              <a:rPr lang="en-US" sz="1800" dirty="0">
                <a:solidFill>
                  <a:srgbClr val="FFFFFF"/>
                </a:solidFill>
              </a:rPr>
              <a:t>8</a:t>
            </a:r>
            <a:r>
              <a:rPr lang="en-US" sz="1800" kern="1200" cap="all" spc="200" baseline="0" dirty="0">
                <a:solidFill>
                  <a:srgbClr val="FFFFFF"/>
                </a:solidFill>
                <a:latin typeface="+mj-lt"/>
                <a:ea typeface="+mj-ea"/>
                <a:cs typeface="+mj-cs"/>
              </a:rPr>
              <a:t>. </a:t>
            </a:r>
            <a:r>
              <a:rPr lang="en-US" sz="1800" kern="1200" cap="all" spc="200" baseline="0" dirty="0" err="1">
                <a:solidFill>
                  <a:srgbClr val="FFFFFF"/>
                </a:solidFill>
                <a:latin typeface="+mj-lt"/>
                <a:ea typeface="+mj-ea"/>
                <a:cs typeface="+mj-cs"/>
              </a:rPr>
              <a:t>Polystrate</a:t>
            </a:r>
            <a:r>
              <a:rPr lang="en-US" sz="1800" kern="1200" cap="all" spc="200" baseline="0" dirty="0">
                <a:solidFill>
                  <a:srgbClr val="FFFFFF"/>
                </a:solidFill>
                <a:latin typeface="+mj-lt"/>
                <a:ea typeface="+mj-ea"/>
                <a:cs typeface="+mj-cs"/>
              </a:rPr>
              <a:t> fossils</a:t>
            </a:r>
          </a:p>
        </p:txBody>
      </p:sp>
    </p:spTree>
    <p:extLst>
      <p:ext uri="{BB962C8B-B14F-4D97-AF65-F5344CB8AC3E}">
        <p14:creationId xmlns:p14="http://schemas.microsoft.com/office/powerpoint/2010/main" val="3442739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2712F-1E42-4B21-8495-E616AF6136F1}"/>
              </a:ext>
            </a:extLst>
          </p:cNvPr>
          <p:cNvSpPr>
            <a:spLocks noGrp="1"/>
          </p:cNvSpPr>
          <p:nvPr>
            <p:ph type="title"/>
          </p:nvPr>
        </p:nvSpPr>
        <p:spPr/>
        <p:txBody>
          <a:bodyPr/>
          <a:lstStyle/>
          <a:p>
            <a:r>
              <a:rPr lang="en-AU" dirty="0"/>
              <a:t>9. THE fossils THEMSELVES</a:t>
            </a:r>
          </a:p>
        </p:txBody>
      </p:sp>
      <p:sp>
        <p:nvSpPr>
          <p:cNvPr id="3" name="Content Placeholder 2">
            <a:extLst>
              <a:ext uri="{FF2B5EF4-FFF2-40B4-BE49-F238E27FC236}">
                <a16:creationId xmlns:a16="http://schemas.microsoft.com/office/drawing/2014/main" id="{5377983C-9DDA-4BD9-9B5A-1F83FCC45100}"/>
              </a:ext>
            </a:extLst>
          </p:cNvPr>
          <p:cNvSpPr>
            <a:spLocks noGrp="1"/>
          </p:cNvSpPr>
          <p:nvPr>
            <p:ph idx="1"/>
          </p:nvPr>
        </p:nvSpPr>
        <p:spPr/>
        <p:txBody>
          <a:bodyPr/>
          <a:lstStyle/>
          <a:p>
            <a:r>
              <a:rPr lang="en-AU" dirty="0"/>
              <a:t>Layers of strata are said to form over millions of years</a:t>
            </a:r>
          </a:p>
          <a:p>
            <a:r>
              <a:rPr lang="en-AU" dirty="0"/>
              <a:t>Yet we find </a:t>
            </a:r>
            <a:r>
              <a:rPr lang="en-AU" dirty="0" err="1"/>
              <a:t>polystrate</a:t>
            </a:r>
            <a:r>
              <a:rPr lang="en-AU" dirty="0"/>
              <a:t> fossils – where a single fossil crosses many layers of sediment</a:t>
            </a:r>
          </a:p>
          <a:p>
            <a:r>
              <a:rPr lang="en-AU" dirty="0"/>
              <a:t>A flood would cause a single fossil to be stuck amongst many layers of sedimentation (strata)</a:t>
            </a:r>
          </a:p>
        </p:txBody>
      </p:sp>
    </p:spTree>
    <p:extLst>
      <p:ext uri="{BB962C8B-B14F-4D97-AF65-F5344CB8AC3E}">
        <p14:creationId xmlns:p14="http://schemas.microsoft.com/office/powerpoint/2010/main" val="1854006509"/>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TM10001115[[fn=Parcel]]</Template>
  <TotalTime>1516</TotalTime>
  <Words>864</Words>
  <Application>Microsoft Office PowerPoint</Application>
  <PresentationFormat>Widescreen</PresentationFormat>
  <Paragraphs>98</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Gill Sans MT</vt:lpstr>
      <vt:lpstr>Parcel</vt:lpstr>
      <vt:lpstr>Creation vs evolution part 1</vt:lpstr>
      <vt:lpstr>2. Creation vs evolution</vt:lpstr>
      <vt:lpstr>3. Evolution</vt:lpstr>
      <vt:lpstr>4. Creation</vt:lpstr>
      <vt:lpstr>5. Scientific evidence?</vt:lpstr>
      <vt:lpstr>6. Noah’s Ark</vt:lpstr>
      <vt:lpstr>7. authenticate from the scriptures</vt:lpstr>
      <vt:lpstr>8. Polystrate fossils</vt:lpstr>
      <vt:lpstr>9. THE fossils THEMSELVES</vt:lpstr>
      <vt:lpstr>10. Spontaneous sorting of layers</vt:lpstr>
      <vt:lpstr>11. Spontaneous sorting of layers</vt:lpstr>
      <vt:lpstr>12. Whale fossils</vt:lpstr>
      <vt:lpstr>13. Whale fossils</vt:lpstr>
      <vt:lpstr>14. Marine fossils in mountains</vt:lpstr>
      <vt:lpstr>15. Marine fossils in mountains</vt:lpstr>
      <vt:lpstr>16. online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Creation vs evolution part 1</dc:title>
  <dc:creator>Josh Chan</dc:creator>
  <cp:lastModifiedBy>Tony Hallowell</cp:lastModifiedBy>
  <cp:revision>49</cp:revision>
  <dcterms:created xsi:type="dcterms:W3CDTF">2018-03-28T04:46:08Z</dcterms:created>
  <dcterms:modified xsi:type="dcterms:W3CDTF">2019-03-16T08:53:33Z</dcterms:modified>
</cp:coreProperties>
</file>